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4"/>
  </p:sldMasterIdLst>
  <p:sldIdLst>
    <p:sldId id="257" r:id="rId5"/>
    <p:sldId id="258" r:id="rId6"/>
    <p:sldId id="259" r:id="rId7"/>
    <p:sldId id="260" r:id="rId8"/>
    <p:sldId id="261" r:id="rId9"/>
    <p:sldId id="265" r:id="rId10"/>
    <p:sldId id="263" r:id="rId11"/>
    <p:sldId id="264" r:id="rId12"/>
    <p:sldId id="268" r:id="rId13"/>
    <p:sldId id="266" r:id="rId14"/>
    <p:sldId id="270" r:id="rId15"/>
    <p:sldId id="267" r:id="rId16"/>
    <p:sldId id="271" r:id="rId17"/>
    <p:sldId id="272" r:id="rId18"/>
    <p:sldId id="269"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1FD44-4ED5-1739-098C-0F36C0033E2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FAA559C-47E8-3E70-C3CD-89EB647EAB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A78D191-26E0-4E0A-F588-259F359AD04B}"/>
              </a:ext>
            </a:extLst>
          </p:cNvPr>
          <p:cNvSpPr>
            <a:spLocks noGrp="1"/>
          </p:cNvSpPr>
          <p:nvPr>
            <p:ph type="dt" sz="half" idx="10"/>
          </p:nvPr>
        </p:nvSpPr>
        <p:spPr/>
        <p:txBody>
          <a:bodyPr/>
          <a:lstStyle/>
          <a:p>
            <a:fld id="{9184DA70-C731-4C70-880D-CCD4705E623C}" type="datetime1">
              <a:rPr lang="en-US" smtClean="0"/>
              <a:t>9/5/2024</a:t>
            </a:fld>
            <a:endParaRPr lang="en-US" dirty="0"/>
          </a:p>
        </p:txBody>
      </p:sp>
      <p:sp>
        <p:nvSpPr>
          <p:cNvPr id="5" name="Footer Placeholder 4">
            <a:extLst>
              <a:ext uri="{FF2B5EF4-FFF2-40B4-BE49-F238E27FC236}">
                <a16:creationId xmlns:a16="http://schemas.microsoft.com/office/drawing/2014/main" id="{51E4DB98-5F30-5157-2C03-D075EE9B33D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2755DC2-5F64-38D1-E8F7-074D4252DEF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091535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76C62-19BC-545E-2A47-40E278EC251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943715B-5891-1957-8D61-EBF8BD299BE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8BD7591-0586-1506-76A2-BB1ECCD60A61}"/>
              </a:ext>
            </a:extLst>
          </p:cNvPr>
          <p:cNvSpPr>
            <a:spLocks noGrp="1"/>
          </p:cNvSpPr>
          <p:nvPr>
            <p:ph type="dt" sz="half" idx="10"/>
          </p:nvPr>
        </p:nvSpPr>
        <p:spPr/>
        <p:txBody>
          <a:bodyPr/>
          <a:lstStyle/>
          <a:p>
            <a:fld id="{B612A279-0833-481D-8C56-F67FD0AC6C50}" type="datetime1">
              <a:rPr lang="en-US" smtClean="0"/>
              <a:t>9/5/2024</a:t>
            </a:fld>
            <a:endParaRPr lang="en-US" dirty="0"/>
          </a:p>
        </p:txBody>
      </p:sp>
      <p:sp>
        <p:nvSpPr>
          <p:cNvPr id="5" name="Footer Placeholder 4">
            <a:extLst>
              <a:ext uri="{FF2B5EF4-FFF2-40B4-BE49-F238E27FC236}">
                <a16:creationId xmlns:a16="http://schemas.microsoft.com/office/drawing/2014/main" id="{61CC72AA-3D14-3BB8-B601-1B9319BB772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B8061D7-2A18-86D7-C0A2-B0F48C05E816}"/>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115392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94CEBA4-D421-5EBC-C2C7-DB9BDB9A697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AD581B9-F147-1F08-ADBE-DFDDE83C261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0753E58-8D87-AFF6-26F3-CD7D74BAA3F1}"/>
              </a:ext>
            </a:extLst>
          </p:cNvPr>
          <p:cNvSpPr>
            <a:spLocks noGrp="1"/>
          </p:cNvSpPr>
          <p:nvPr>
            <p:ph type="dt" sz="half" idx="10"/>
          </p:nvPr>
        </p:nvSpPr>
        <p:spPr/>
        <p:txBody>
          <a:bodyPr/>
          <a:lstStyle/>
          <a:p>
            <a:fld id="{6587DA83-5663-4C9C-B9AA-0B40A3DAFF81}" type="datetime1">
              <a:rPr lang="en-US" smtClean="0"/>
              <a:t>9/5/2024</a:t>
            </a:fld>
            <a:endParaRPr lang="en-US" dirty="0"/>
          </a:p>
        </p:txBody>
      </p:sp>
      <p:sp>
        <p:nvSpPr>
          <p:cNvPr id="5" name="Footer Placeholder 4">
            <a:extLst>
              <a:ext uri="{FF2B5EF4-FFF2-40B4-BE49-F238E27FC236}">
                <a16:creationId xmlns:a16="http://schemas.microsoft.com/office/drawing/2014/main" id="{052BDBD5-5980-54AC-1409-5DF896B385A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C4D0EC7-B8FB-C7E9-6D2D-E037D46E7D6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718276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24C68-5ADC-9B91-6FDF-3D1C08FCADF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A91B089-C422-B782-0EC8-65BE61C58D5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8164177-76DE-7B2F-BCFC-BF0C9A7E4294}"/>
              </a:ext>
            </a:extLst>
          </p:cNvPr>
          <p:cNvSpPr>
            <a:spLocks noGrp="1"/>
          </p:cNvSpPr>
          <p:nvPr>
            <p:ph type="dt" sz="half" idx="10"/>
          </p:nvPr>
        </p:nvSpPr>
        <p:spPr/>
        <p:txBody>
          <a:bodyPr/>
          <a:lstStyle/>
          <a:p>
            <a:fld id="{4BE1D723-8F53-4F53-90B0-1982A396982E}" type="datetime1">
              <a:rPr lang="en-US" smtClean="0"/>
              <a:t>9/5/2024</a:t>
            </a:fld>
            <a:endParaRPr lang="en-US" dirty="0"/>
          </a:p>
        </p:txBody>
      </p:sp>
      <p:sp>
        <p:nvSpPr>
          <p:cNvPr id="5" name="Footer Placeholder 4">
            <a:extLst>
              <a:ext uri="{FF2B5EF4-FFF2-40B4-BE49-F238E27FC236}">
                <a16:creationId xmlns:a16="http://schemas.microsoft.com/office/drawing/2014/main" id="{E4A808FF-F04B-3446-49B6-D897452DAF7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75ECE2E-2432-1C64-C0BC-22889A99F90A}"/>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15007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160CC-DDF5-6EC0-2B93-F8079F43ECD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B6F0956-25C2-A665-0B7E-40736C9E9D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8AD4DAB-4778-54F0-7E1B-6989EFCD8739}"/>
              </a:ext>
            </a:extLst>
          </p:cNvPr>
          <p:cNvSpPr>
            <a:spLocks noGrp="1"/>
          </p:cNvSpPr>
          <p:nvPr>
            <p:ph type="dt" sz="half" idx="10"/>
          </p:nvPr>
        </p:nvSpPr>
        <p:spPr/>
        <p:txBody>
          <a:bodyPr/>
          <a:lstStyle/>
          <a:p>
            <a:fld id="{97669AF7-7BEB-44E4-9852-375E34362B5B}" type="datetime1">
              <a:rPr lang="en-US" smtClean="0"/>
              <a:t>9/5/2024</a:t>
            </a:fld>
            <a:endParaRPr lang="en-US" dirty="0"/>
          </a:p>
        </p:txBody>
      </p:sp>
      <p:sp>
        <p:nvSpPr>
          <p:cNvPr id="5" name="Footer Placeholder 4">
            <a:extLst>
              <a:ext uri="{FF2B5EF4-FFF2-40B4-BE49-F238E27FC236}">
                <a16:creationId xmlns:a16="http://schemas.microsoft.com/office/drawing/2014/main" id="{4E22FC4A-0580-72FA-BBF7-DF049D6D77B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3F9C170-F296-ED2D-D9BA-167A64C1A45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282473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F8AB4-B3D1-1178-9DB2-E71984EA950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A0F435A-2FF3-2544-E36F-8CBB11CB387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A64512A-588F-B008-515F-431174C57D5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CCAAF4B-7D73-8AB8-0B63-D70DF75AAF62}"/>
              </a:ext>
            </a:extLst>
          </p:cNvPr>
          <p:cNvSpPr>
            <a:spLocks noGrp="1"/>
          </p:cNvSpPr>
          <p:nvPr>
            <p:ph type="dt" sz="half" idx="10"/>
          </p:nvPr>
        </p:nvSpPr>
        <p:spPr/>
        <p:txBody>
          <a:bodyPr/>
          <a:lstStyle/>
          <a:p>
            <a:fld id="{BAAAC38D-0552-4C82-B593-E6124DFADBE2}" type="datetime1">
              <a:rPr lang="en-US" smtClean="0"/>
              <a:t>9/5/2024</a:t>
            </a:fld>
            <a:endParaRPr lang="en-US" dirty="0"/>
          </a:p>
        </p:txBody>
      </p:sp>
      <p:sp>
        <p:nvSpPr>
          <p:cNvPr id="6" name="Footer Placeholder 5">
            <a:extLst>
              <a:ext uri="{FF2B5EF4-FFF2-40B4-BE49-F238E27FC236}">
                <a16:creationId xmlns:a16="http://schemas.microsoft.com/office/drawing/2014/main" id="{958103E7-4F84-00D1-14BC-05F64E2B99D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109979F-73A6-416D-27F9-7F8AA4928D5A}"/>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527761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BBAC5-B725-F0E3-0D24-15DDD67E654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6E679B8-6B07-7239-BC59-26E3F3A8D49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7721124-116C-FCE0-9CC2-92A3EF21895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E22DAC3-C755-8A75-D826-F6786F4B73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FE6F68-E01B-B1DD-B03A-E6BED3C9F14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B28F385-00A2-AEC2-2907-CA50BA15927F}"/>
              </a:ext>
            </a:extLst>
          </p:cNvPr>
          <p:cNvSpPr>
            <a:spLocks noGrp="1"/>
          </p:cNvSpPr>
          <p:nvPr>
            <p:ph type="dt" sz="half" idx="10"/>
          </p:nvPr>
        </p:nvSpPr>
        <p:spPr/>
        <p:txBody>
          <a:bodyPr/>
          <a:lstStyle/>
          <a:p>
            <a:fld id="{D9DF0F1C-5577-4ACB-BB62-DF8F3C494C7E}" type="datetime1">
              <a:rPr lang="en-US" smtClean="0"/>
              <a:t>9/5/2024</a:t>
            </a:fld>
            <a:endParaRPr lang="en-US" dirty="0"/>
          </a:p>
        </p:txBody>
      </p:sp>
      <p:sp>
        <p:nvSpPr>
          <p:cNvPr id="8" name="Footer Placeholder 7">
            <a:extLst>
              <a:ext uri="{FF2B5EF4-FFF2-40B4-BE49-F238E27FC236}">
                <a16:creationId xmlns:a16="http://schemas.microsoft.com/office/drawing/2014/main" id="{23C50BB5-18EF-E6ED-8269-DF63DF6B987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60560E41-DC60-6547-FA1E-AC328A884B9B}"/>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18586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01DA3-912C-AD43-ACBE-837DA825058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1953D30-8D84-E96D-EE11-CB3B90BD771A}"/>
              </a:ext>
            </a:extLst>
          </p:cNvPr>
          <p:cNvSpPr>
            <a:spLocks noGrp="1"/>
          </p:cNvSpPr>
          <p:nvPr>
            <p:ph type="dt" sz="half" idx="10"/>
          </p:nvPr>
        </p:nvSpPr>
        <p:spPr/>
        <p:txBody>
          <a:bodyPr/>
          <a:lstStyle/>
          <a:p>
            <a:fld id="{1775B394-D9F9-4F0C-B15D-605F45CB9E9F}" type="datetime1">
              <a:rPr lang="en-US" smtClean="0"/>
              <a:t>9/5/2024</a:t>
            </a:fld>
            <a:endParaRPr lang="en-US" dirty="0"/>
          </a:p>
        </p:txBody>
      </p:sp>
      <p:sp>
        <p:nvSpPr>
          <p:cNvPr id="4" name="Footer Placeholder 3">
            <a:extLst>
              <a:ext uri="{FF2B5EF4-FFF2-40B4-BE49-F238E27FC236}">
                <a16:creationId xmlns:a16="http://schemas.microsoft.com/office/drawing/2014/main" id="{182324B3-7C8E-B9ED-15A7-F5C3EE6692BD}"/>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99EFA11-0852-71E8-7324-8672D5CCBE8D}"/>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01615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64078B-8FD1-E44F-BBCF-50A79B228291}"/>
              </a:ext>
            </a:extLst>
          </p:cNvPr>
          <p:cNvSpPr>
            <a:spLocks noGrp="1"/>
          </p:cNvSpPr>
          <p:nvPr>
            <p:ph type="dt" sz="half" idx="10"/>
          </p:nvPr>
        </p:nvSpPr>
        <p:spPr/>
        <p:txBody>
          <a:bodyPr/>
          <a:lstStyle/>
          <a:p>
            <a:fld id="{39667345-2558-425A-8533-9BFDBCE15005}" type="datetime1">
              <a:rPr lang="en-US" smtClean="0"/>
              <a:t>9/5/2024</a:t>
            </a:fld>
            <a:endParaRPr lang="en-US" dirty="0"/>
          </a:p>
        </p:txBody>
      </p:sp>
      <p:sp>
        <p:nvSpPr>
          <p:cNvPr id="3" name="Footer Placeholder 2">
            <a:extLst>
              <a:ext uri="{FF2B5EF4-FFF2-40B4-BE49-F238E27FC236}">
                <a16:creationId xmlns:a16="http://schemas.microsoft.com/office/drawing/2014/main" id="{2A8314BE-6450-BB4E-5DCF-3266039D26F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01959AE-5956-664F-C2E1-ADC81E4AE09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098151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0267A-C4A2-AECF-EBF3-CDB5302E8D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246D3BD-34A2-A427-3D6A-7DC1BCF973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818163B-D81C-5425-C63D-28DFFAE4FC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145246-31EE-1A4E-FD0A-865D4C8B4401}"/>
              </a:ext>
            </a:extLst>
          </p:cNvPr>
          <p:cNvSpPr>
            <a:spLocks noGrp="1"/>
          </p:cNvSpPr>
          <p:nvPr>
            <p:ph type="dt" sz="half" idx="10"/>
          </p:nvPr>
        </p:nvSpPr>
        <p:spPr/>
        <p:txBody>
          <a:bodyPr/>
          <a:lstStyle/>
          <a:p>
            <a:fld id="{92BEA474-078D-4E9B-9B14-09A87B19DC46}" type="datetime1">
              <a:rPr lang="en-US" smtClean="0"/>
              <a:t>9/5/2024</a:t>
            </a:fld>
            <a:endParaRPr lang="en-US" dirty="0"/>
          </a:p>
        </p:txBody>
      </p:sp>
      <p:sp>
        <p:nvSpPr>
          <p:cNvPr id="6" name="Footer Placeholder 5">
            <a:extLst>
              <a:ext uri="{FF2B5EF4-FFF2-40B4-BE49-F238E27FC236}">
                <a16:creationId xmlns:a16="http://schemas.microsoft.com/office/drawing/2014/main" id="{00CBA2EC-CE77-658C-2190-C8EC25FDF30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8916440-843C-4655-18B5-3561A06DFB6B}"/>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345707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0BE2F-3F62-B147-3DDF-44C8052CA2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79BE48C-2906-978E-3CC7-9BE507869D8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D7BEF84-2F41-7A86-E7EB-3EAE2C1218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422B5A-E7E7-70EF-3764-96D5EB0C8B1F}"/>
              </a:ext>
            </a:extLst>
          </p:cNvPr>
          <p:cNvSpPr>
            <a:spLocks noGrp="1"/>
          </p:cNvSpPr>
          <p:nvPr>
            <p:ph type="dt" sz="half" idx="10"/>
          </p:nvPr>
        </p:nvSpPr>
        <p:spPr/>
        <p:txBody>
          <a:bodyPr/>
          <a:lstStyle/>
          <a:p>
            <a:fld id="{4907D986-8816-4272-A432-0437A28A9828}" type="datetime1">
              <a:rPr lang="en-US" smtClean="0"/>
              <a:t>9/5/2024</a:t>
            </a:fld>
            <a:endParaRPr lang="en-US" dirty="0"/>
          </a:p>
        </p:txBody>
      </p:sp>
      <p:sp>
        <p:nvSpPr>
          <p:cNvPr id="6" name="Footer Placeholder 5">
            <a:extLst>
              <a:ext uri="{FF2B5EF4-FFF2-40B4-BE49-F238E27FC236}">
                <a16:creationId xmlns:a16="http://schemas.microsoft.com/office/drawing/2014/main" id="{FAB4B834-561E-DE63-C7F2-6C81F7AE4007}"/>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7FC8A2E6-4B5A-0BEE-8743-36852C4A8AAA}"/>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60565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5338183-33F3-412E-68F1-61DD42D9D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0D327B7-7DE5-84A9-ADD1-9D11F9FB463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2B90140-C1C3-C2F5-C942-2CFC54AE43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D6E202-B606-4609-B914-27C9371A1F6D}" type="datetime1">
              <a:rPr lang="en-US" smtClean="0"/>
              <a:t>9/5/2024</a:t>
            </a:fld>
            <a:endParaRPr lang="en-US" dirty="0"/>
          </a:p>
        </p:txBody>
      </p:sp>
      <p:sp>
        <p:nvSpPr>
          <p:cNvPr id="5" name="Footer Placeholder 4">
            <a:extLst>
              <a:ext uri="{FF2B5EF4-FFF2-40B4-BE49-F238E27FC236}">
                <a16:creationId xmlns:a16="http://schemas.microsoft.com/office/drawing/2014/main" id="{24AB4925-4262-1A3E-FE71-78E24F62BE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34BBDAF-892D-0B1F-89BC-D139485EAB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941122511"/>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568569" y="2582060"/>
            <a:ext cx="5328482" cy="1693879"/>
          </a:xfrm>
        </p:spPr>
        <p:txBody>
          <a:bodyPr>
            <a:normAutofit fontScale="90000"/>
          </a:bodyPr>
          <a:lstStyle/>
          <a:p>
            <a:r>
              <a:rPr lang="en-US" sz="4800" b="1" dirty="0"/>
              <a:t>ARDUINO BASED RIFD </a:t>
            </a:r>
            <a:br>
              <a:rPr lang="en-US" sz="4800" b="1" dirty="0"/>
            </a:br>
            <a:r>
              <a:rPr lang="en-US" sz="4800" b="1" dirty="0"/>
              <a:t>DOOR LOCK</a:t>
            </a:r>
          </a:p>
        </p:txBody>
      </p:sp>
      <p:pic>
        <p:nvPicPr>
          <p:cNvPr id="7" name="Picture 6">
            <a:extLst>
              <a:ext uri="{FF2B5EF4-FFF2-40B4-BE49-F238E27FC236}">
                <a16:creationId xmlns:a16="http://schemas.microsoft.com/office/drawing/2014/main" id="{8CCB8380-580A-4007-6F1E-DBB6C6F08C5F}"/>
              </a:ext>
            </a:extLst>
          </p:cNvPr>
          <p:cNvPicPr>
            <a:picLocks noChangeAspect="1"/>
          </p:cNvPicPr>
          <p:nvPr/>
        </p:nvPicPr>
        <p:blipFill rotWithShape="1">
          <a:blip r:embed="rId2"/>
          <a:srcRect l="13352" t="3156" r="44235" b="34739"/>
          <a:stretch/>
        </p:blipFill>
        <p:spPr>
          <a:xfrm>
            <a:off x="371418" y="639097"/>
            <a:ext cx="4825733" cy="5621742"/>
          </a:xfrm>
          <a:prstGeom prst="rect">
            <a:avLst/>
          </a:prstGeom>
        </p:spPr>
      </p:pic>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ED875-B9CB-4279-5187-AECD9E0FFE1C}"/>
              </a:ext>
            </a:extLst>
          </p:cNvPr>
          <p:cNvSpPr>
            <a:spLocks noGrp="1"/>
          </p:cNvSpPr>
          <p:nvPr>
            <p:ph type="title"/>
          </p:nvPr>
        </p:nvSpPr>
        <p:spPr/>
        <p:txBody>
          <a:bodyPr/>
          <a:lstStyle/>
          <a:p>
            <a:pPr algn="ctr"/>
            <a:r>
              <a:rPr lang="en-US" b="1" dirty="0"/>
              <a:t>Advantages of RFID Door Lock Systems</a:t>
            </a:r>
            <a:endParaRPr lang="en-IN" b="1" dirty="0"/>
          </a:p>
        </p:txBody>
      </p:sp>
      <p:sp>
        <p:nvSpPr>
          <p:cNvPr id="3" name="Content Placeholder 2">
            <a:extLst>
              <a:ext uri="{FF2B5EF4-FFF2-40B4-BE49-F238E27FC236}">
                <a16:creationId xmlns:a16="http://schemas.microsoft.com/office/drawing/2014/main" id="{CBBAD6FB-F2AF-7262-8DE1-EB533842E913}"/>
              </a:ext>
            </a:extLst>
          </p:cNvPr>
          <p:cNvSpPr>
            <a:spLocks noGrp="1"/>
          </p:cNvSpPr>
          <p:nvPr>
            <p:ph idx="1"/>
          </p:nvPr>
        </p:nvSpPr>
        <p:spPr/>
        <p:txBody>
          <a:bodyPr>
            <a:normAutofit/>
          </a:bodyPr>
          <a:lstStyle/>
          <a:p>
            <a:pPr>
              <a:lnSpc>
                <a:spcPct val="107000"/>
              </a:lnSpc>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Convenience: </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RFID locks eliminate the need for physical keys. Users can unlock doors with a simple swipe or proximity of an RFID tag, card, or key fob.</a:t>
            </a:r>
          </a:p>
          <a:p>
            <a:pPr>
              <a:lnSpc>
                <a:spcPct val="107000"/>
              </a:lnSpc>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Enhanced Security: </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RFID systems can offer advanced security features, such as programmable access codes, audit trails, and the ability to easily deactivate lost or stolen tags without replacing the entire lock.</a:t>
            </a:r>
          </a:p>
          <a:p>
            <a:pPr>
              <a:lnSpc>
                <a:spcPct val="107000"/>
              </a:lnSpc>
              <a:spcAft>
                <a:spcPts val="800"/>
              </a:spcAf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Access Control: </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RFID locks often come with sophisticated access control features, such as time-based access restrictions and customizable permissions, which can enhance security and management.</a:t>
            </a:r>
          </a:p>
          <a:p>
            <a:pPr>
              <a:lnSpc>
                <a:spcPct val="107000"/>
              </a:lnSpc>
              <a:spcAft>
                <a:spcPts val="800"/>
              </a:spcAf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Scalability: </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RFID systems can be scaled up or down easily to accommodate changes in the number of users or locations, making them suitable for various applications, from small offices to large facilities.</a:t>
            </a:r>
          </a:p>
          <a:p>
            <a:pPr>
              <a:lnSpc>
                <a:spcPct val="107000"/>
              </a:lnSpc>
              <a:spcAft>
                <a:spcPts val="800"/>
              </a:spcAft>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2000" dirty="0"/>
          </a:p>
          <a:p>
            <a:pPr marL="0" indent="0">
              <a:buNone/>
            </a:pPr>
            <a:endParaRPr lang="en-IN" dirty="0"/>
          </a:p>
        </p:txBody>
      </p:sp>
    </p:spTree>
    <p:extLst>
      <p:ext uri="{BB962C8B-B14F-4D97-AF65-F5344CB8AC3E}">
        <p14:creationId xmlns:p14="http://schemas.microsoft.com/office/powerpoint/2010/main" val="36169882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CAEC0-65D5-72D9-B4F9-7A4D5EB0DE3A}"/>
              </a:ext>
            </a:extLst>
          </p:cNvPr>
          <p:cNvSpPr>
            <a:spLocks noGrp="1"/>
          </p:cNvSpPr>
          <p:nvPr>
            <p:ph type="title"/>
          </p:nvPr>
        </p:nvSpPr>
        <p:spPr/>
        <p:txBody>
          <a:bodyPr/>
          <a:lstStyle/>
          <a:p>
            <a:pPr algn="ctr"/>
            <a:r>
              <a:rPr lang="en-IN" b="1" dirty="0"/>
              <a:t>Disadvantages of RFID door lock system</a:t>
            </a:r>
          </a:p>
        </p:txBody>
      </p:sp>
      <p:sp>
        <p:nvSpPr>
          <p:cNvPr id="3" name="Content Placeholder 2">
            <a:extLst>
              <a:ext uri="{FF2B5EF4-FFF2-40B4-BE49-F238E27FC236}">
                <a16:creationId xmlns:a16="http://schemas.microsoft.com/office/drawing/2014/main" id="{2B87E888-49CA-8DBF-C774-AA9F0604F85A}"/>
              </a:ext>
            </a:extLst>
          </p:cNvPr>
          <p:cNvSpPr>
            <a:spLocks noGrp="1"/>
          </p:cNvSpPr>
          <p:nvPr>
            <p:ph idx="1"/>
          </p:nvPr>
        </p:nvSpPr>
        <p:spPr/>
        <p:txBody>
          <a:bodyPr>
            <a:normAutofit/>
          </a:bodyPr>
          <a:lstStyle/>
          <a:p>
            <a:pPr>
              <a:lnSpc>
                <a:spcPct val="107000"/>
              </a:lnSpc>
              <a:spcAft>
                <a:spcPts val="800"/>
              </a:spcAf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Signal Interference</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RFID systems can be affected by interference from other electronic devices or environmental factors, potentially causing malfunctions or reduced reliability.</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Power Dependency</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Many RFID systems rely on batteries or an external power source. If the power source fails or the battery runs out, the lock might become inoperable.</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Cost</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High-quality RFID systems can be more expensive than traditional mechanical locks. Installation and maintenance might also add to the overall cost.</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Limited Read Range</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Depending on the system, the read range of RFID tags can be limited. Users may need to be in close proximity to the reader, which can be inconvenient.</a:t>
            </a:r>
          </a:p>
          <a:p>
            <a:pPr marL="0" indent="0">
              <a:lnSpc>
                <a:spcPct val="107000"/>
              </a:lnSpc>
              <a:spcAft>
                <a:spcPts val="800"/>
              </a:spcAft>
              <a:buNone/>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a:t>
            </a:r>
          </a:p>
          <a:p>
            <a:endParaRPr lang="en-IN" dirty="0"/>
          </a:p>
        </p:txBody>
      </p:sp>
    </p:spTree>
    <p:extLst>
      <p:ext uri="{BB962C8B-B14F-4D97-AF65-F5344CB8AC3E}">
        <p14:creationId xmlns:p14="http://schemas.microsoft.com/office/powerpoint/2010/main" val="21074676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93EFE-5834-ACAB-EEDE-0339B66B51B2}"/>
              </a:ext>
            </a:extLst>
          </p:cNvPr>
          <p:cNvSpPr>
            <a:spLocks noGrp="1"/>
          </p:cNvSpPr>
          <p:nvPr>
            <p:ph type="title"/>
          </p:nvPr>
        </p:nvSpPr>
        <p:spPr/>
        <p:txBody>
          <a:bodyPr/>
          <a:lstStyle/>
          <a:p>
            <a:pPr algn="ctr"/>
            <a:r>
              <a:rPr lang="en-IN" b="1" dirty="0"/>
              <a:t>APPLICATIONS</a:t>
            </a:r>
          </a:p>
        </p:txBody>
      </p:sp>
      <p:sp>
        <p:nvSpPr>
          <p:cNvPr id="3" name="Content Placeholder 2">
            <a:extLst>
              <a:ext uri="{FF2B5EF4-FFF2-40B4-BE49-F238E27FC236}">
                <a16:creationId xmlns:a16="http://schemas.microsoft.com/office/drawing/2014/main" id="{C0D078DD-1F32-582A-18B6-5D1D0932E393}"/>
              </a:ext>
            </a:extLst>
          </p:cNvPr>
          <p:cNvSpPr>
            <a:spLocks noGrp="1"/>
          </p:cNvSpPr>
          <p:nvPr>
            <p:ph idx="1"/>
          </p:nvPr>
        </p:nvSpPr>
        <p:spPr/>
        <p:txBody>
          <a:bodyPr>
            <a:normAutofit/>
          </a:bodyPr>
          <a:lstStyle/>
          <a:p>
            <a:r>
              <a:rPr lang="en-IN" sz="1800" b="1" dirty="0"/>
              <a:t>Hotels: </a:t>
            </a:r>
            <a:r>
              <a:rPr lang="en-IN" sz="1800" dirty="0"/>
              <a:t>Hotels often use RFID system for guest room access , replacing traditional keycards with RFID cards or wrist bands .These systems can be easily reprogrammed for each guest ,enhancing security and convenience.</a:t>
            </a:r>
            <a:endParaRPr lang="en-US" sz="1800" dirty="0"/>
          </a:p>
          <a:p>
            <a:r>
              <a:rPr lang="en-US" sz="1800" b="1" dirty="0"/>
              <a:t>Office buildings: </a:t>
            </a:r>
            <a:r>
              <a:rPr lang="en-US" sz="1800" dirty="0"/>
              <a:t>In office environments, RFID door locks are used to control access to different areas such as meeting rooms ,server rooms, and executive offices. They can also integrate with time and attendance systems to track employee working hours.</a:t>
            </a:r>
          </a:p>
          <a:p>
            <a:r>
              <a:rPr lang="en-US" sz="1800" b="1" dirty="0"/>
              <a:t>Educational institutions : </a:t>
            </a:r>
            <a:r>
              <a:rPr lang="en-US" sz="1800" dirty="0"/>
              <a:t>Schools, colleges and universities use RFID locks to secure dormitories , classrooms and laboratories. </a:t>
            </a:r>
          </a:p>
          <a:p>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Fitness </a:t>
            </a:r>
            <a:r>
              <a:rPr lang="en-IN" sz="1800" b="1" kern="100" dirty="0" err="1">
                <a:effectLst/>
                <a:latin typeface="Calibri" panose="020F0502020204030204" pitchFamily="34" charset="0"/>
                <a:ea typeface="Calibri" panose="020F0502020204030204" pitchFamily="34" charset="0"/>
                <a:cs typeface="Times New Roman" panose="02020603050405020304" pitchFamily="18" charset="0"/>
              </a:rPr>
              <a:t>Centers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Gyms and fitness </a:t>
            </a:r>
            <a:r>
              <a:rPr lang="en-IN" sz="1800" kern="100" dirty="0" err="1">
                <a:effectLst/>
                <a:latin typeface="Calibri" panose="020F0502020204030204" pitchFamily="34" charset="0"/>
                <a:ea typeface="Calibri" panose="020F0502020204030204" pitchFamily="34" charset="0"/>
                <a:cs typeface="Times New Roman" panose="02020603050405020304" pitchFamily="18" charset="0"/>
              </a:rPr>
              <a:t>centers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use RFID systems to allow members access to the facility and secure lockers. RFID tags or cards streamline entry and ensure that only authorized members can access the gym.</a:t>
            </a:r>
          </a:p>
          <a:p>
            <a:pPr marL="0" indent="0">
              <a:buNone/>
            </a:pPr>
            <a:endParaRPr lang="en-US" sz="1800" b="1" dirty="0"/>
          </a:p>
          <a:p>
            <a:endParaRPr lang="en-US" sz="1800" b="1" dirty="0"/>
          </a:p>
          <a:p>
            <a:pPr marL="514350" indent="-514350">
              <a:buAutoNum type="arabicPeriod"/>
            </a:pPr>
            <a:endParaRPr lang="en-IN" b="1" dirty="0"/>
          </a:p>
        </p:txBody>
      </p:sp>
    </p:spTree>
    <p:extLst>
      <p:ext uri="{BB962C8B-B14F-4D97-AF65-F5344CB8AC3E}">
        <p14:creationId xmlns:p14="http://schemas.microsoft.com/office/powerpoint/2010/main" val="11729559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E493D-56B0-3AE6-C9D6-B3BB5D238797}"/>
              </a:ext>
            </a:extLst>
          </p:cNvPr>
          <p:cNvSpPr>
            <a:spLocks noGrp="1"/>
          </p:cNvSpPr>
          <p:nvPr>
            <p:ph type="title"/>
          </p:nvPr>
        </p:nvSpPr>
        <p:spPr/>
        <p:txBody>
          <a:bodyPr/>
          <a:lstStyle/>
          <a:p>
            <a:pPr algn="ctr"/>
            <a:r>
              <a:rPr lang="en-IN" b="1" dirty="0"/>
              <a:t>Future scopes</a:t>
            </a:r>
          </a:p>
        </p:txBody>
      </p:sp>
      <p:sp>
        <p:nvSpPr>
          <p:cNvPr id="3" name="Content Placeholder 2">
            <a:extLst>
              <a:ext uri="{FF2B5EF4-FFF2-40B4-BE49-F238E27FC236}">
                <a16:creationId xmlns:a16="http://schemas.microsoft.com/office/drawing/2014/main" id="{15A90AA7-D781-88D2-5315-9667B9708F13}"/>
              </a:ext>
            </a:extLst>
          </p:cNvPr>
          <p:cNvSpPr>
            <a:spLocks noGrp="1"/>
          </p:cNvSpPr>
          <p:nvPr>
            <p:ph idx="1"/>
          </p:nvPr>
        </p:nvSpPr>
        <p:spPr/>
        <p:txBody>
          <a:bodyPr/>
          <a:lstStyle/>
          <a:p>
            <a:pPr marL="457200">
              <a:lnSpc>
                <a:spcPct val="107000"/>
              </a:lnSpc>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Mobile and Wearable Integration</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Future RFID door locks will increasingly support access through smartphones and wearable devices, like smartwatches. Users will unlock doors via apps or proximity detection, enhancing convenience and eliminating the need for physical keys.</a:t>
            </a:r>
          </a:p>
          <a:p>
            <a:pPr marL="457200">
              <a:lnSpc>
                <a:spcPct val="107000"/>
              </a:lnSpc>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Enhanced Security Protocols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Advanced security measures will include multi-factor authentication combining RFID with biometrics or PINs, robust encryption, and anti-tampering features. These improvements will strengthen protection against unauthorized access and data breaches.</a:t>
            </a:r>
          </a:p>
          <a:p>
            <a:pPr marL="457200">
              <a:lnSpc>
                <a:spcPct val="107000"/>
              </a:lnSpc>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Cloud-Based Management</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Cloud-based systems will enable centralized control, remote updates, and data-driven insights for RFID locks. This approach will streamline management, enhance scalability, and integrate seamlessly with other cloud services for comprehensive security oversight. </a:t>
            </a:r>
          </a:p>
          <a:p>
            <a:endParaRPr lang="en-IN" dirty="0"/>
          </a:p>
        </p:txBody>
      </p:sp>
    </p:spTree>
    <p:extLst>
      <p:ext uri="{BB962C8B-B14F-4D97-AF65-F5344CB8AC3E}">
        <p14:creationId xmlns:p14="http://schemas.microsoft.com/office/powerpoint/2010/main" val="34742072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9C906-B8FF-B8DF-C48F-E84E9978BE16}"/>
              </a:ext>
            </a:extLst>
          </p:cNvPr>
          <p:cNvSpPr>
            <a:spLocks noGrp="1"/>
          </p:cNvSpPr>
          <p:nvPr>
            <p:ph type="title"/>
          </p:nvPr>
        </p:nvSpPr>
        <p:spPr/>
        <p:txBody>
          <a:bodyPr/>
          <a:lstStyle/>
          <a:p>
            <a:pPr algn="ctr"/>
            <a:r>
              <a:rPr lang="en-IN" b="1" dirty="0"/>
              <a:t>Conclusion</a:t>
            </a:r>
          </a:p>
        </p:txBody>
      </p:sp>
      <p:sp>
        <p:nvSpPr>
          <p:cNvPr id="3" name="Content Placeholder 2">
            <a:extLst>
              <a:ext uri="{FF2B5EF4-FFF2-40B4-BE49-F238E27FC236}">
                <a16:creationId xmlns:a16="http://schemas.microsoft.com/office/drawing/2014/main" id="{8FE3070E-DA96-A498-D17B-96FDA183B818}"/>
              </a:ext>
            </a:extLst>
          </p:cNvPr>
          <p:cNvSpPr>
            <a:spLocks noGrp="1"/>
          </p:cNvSpPr>
          <p:nvPr>
            <p:ph idx="1"/>
          </p:nvPr>
        </p:nvSpPr>
        <p:spPr>
          <a:xfrm>
            <a:off x="838200" y="2071397"/>
            <a:ext cx="10515600" cy="2519264"/>
          </a:xfrm>
        </p:spPr>
        <p:txBody>
          <a:bodyPr>
            <a:normAutofit/>
          </a:bodyPr>
          <a:lstStyle/>
          <a:p>
            <a:pPr marL="0" indent="0">
              <a:buNone/>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In the future, RFID door locks will get a lot smarter. You’ll be able to unlock doors with your smartphone or smartwatch instead of using keys. They’ll be much safer, with extra security features like fingerprint scans and strong encryption to keep unauthorized people out. Managing these locks will be easier with cloud-based systems, allowing for remote updates and control from anywhere. These improvements will make RFID locks more convenient, secure, and easy to handle, fitting into our tech-driven lives seamlessly.</a:t>
            </a:r>
          </a:p>
          <a:p>
            <a:pPr marL="0" indent="0">
              <a:buNone/>
            </a:pPr>
            <a:endParaRPr lang="en-IN" dirty="0"/>
          </a:p>
        </p:txBody>
      </p:sp>
    </p:spTree>
    <p:extLst>
      <p:ext uri="{BB962C8B-B14F-4D97-AF65-F5344CB8AC3E}">
        <p14:creationId xmlns:p14="http://schemas.microsoft.com/office/powerpoint/2010/main" val="12178930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439DB-8C92-284D-8488-1B645C3AD3B3}"/>
              </a:ext>
            </a:extLst>
          </p:cNvPr>
          <p:cNvSpPr>
            <a:spLocks noGrp="1"/>
          </p:cNvSpPr>
          <p:nvPr>
            <p:ph type="title"/>
          </p:nvPr>
        </p:nvSpPr>
        <p:spPr/>
        <p:txBody>
          <a:bodyPr/>
          <a:lstStyle/>
          <a:p>
            <a:r>
              <a:rPr lang="en-IN" dirty="0"/>
              <a:t>REFRENCES:</a:t>
            </a:r>
          </a:p>
        </p:txBody>
      </p:sp>
      <p:sp>
        <p:nvSpPr>
          <p:cNvPr id="3" name="Content Placeholder 2">
            <a:extLst>
              <a:ext uri="{FF2B5EF4-FFF2-40B4-BE49-F238E27FC236}">
                <a16:creationId xmlns:a16="http://schemas.microsoft.com/office/drawing/2014/main" id="{0678398D-2393-688B-1F8F-E7E0026D1D30}"/>
              </a:ext>
            </a:extLst>
          </p:cNvPr>
          <p:cNvSpPr>
            <a:spLocks noGrp="1"/>
          </p:cNvSpPr>
          <p:nvPr>
            <p:ph idx="1"/>
          </p:nvPr>
        </p:nvSpPr>
        <p:spPr>
          <a:xfrm>
            <a:off x="838200" y="1825625"/>
            <a:ext cx="10515600" cy="3035624"/>
          </a:xfrm>
        </p:spPr>
        <p:txBody>
          <a:bodyPr/>
          <a:lstStyle/>
          <a:p>
            <a:pPr marL="342900" lvl="0" indent="-342900" algn="just">
              <a:lnSpc>
                <a:spcPct val="150000"/>
              </a:lnSpc>
              <a:buFont typeface="+mj-lt"/>
              <a:buAutoNum type="arabicPeriod"/>
              <a:tabLst>
                <a:tab pos="457200" algn="l"/>
              </a:tabLst>
            </a:pPr>
            <a:r>
              <a:rPr lang="en-IN" sz="1800" dirty="0">
                <a:effectLst/>
                <a:latin typeface="Times New Roman" panose="02020603050405020304" pitchFamily="18" charset="0"/>
                <a:ea typeface="Times New Roman" panose="02020603050405020304" pitchFamily="18" charset="0"/>
              </a:rPr>
              <a:t>Gupta, A. K., Sharma, R., &amp; Jain, A. (2016). "RFID-Based Security System." </a:t>
            </a:r>
            <a:r>
              <a:rPr lang="en-IN" sz="1800" i="1" dirty="0">
                <a:effectLst/>
                <a:latin typeface="Times New Roman" panose="02020603050405020304" pitchFamily="18" charset="0"/>
                <a:ea typeface="Times New Roman" panose="02020603050405020304" pitchFamily="18" charset="0"/>
              </a:rPr>
              <a:t>Journal of Electronics and Communication Engineering</a:t>
            </a:r>
            <a:r>
              <a:rPr lang="en-IN" sz="1800" dirty="0">
                <a:effectLst/>
                <a:latin typeface="Times New Roman" panose="02020603050405020304" pitchFamily="18" charset="0"/>
                <a:ea typeface="Times New Roman" panose="02020603050405020304" pitchFamily="18" charset="0"/>
              </a:rPr>
              <a:t>, 8(4), 45-52.</a:t>
            </a:r>
          </a:p>
          <a:p>
            <a:pPr marL="342900" lvl="0" indent="-342900" algn="just">
              <a:lnSpc>
                <a:spcPct val="150000"/>
              </a:lnSpc>
              <a:buFont typeface="+mj-lt"/>
              <a:buAutoNum type="arabicPeriod"/>
              <a:tabLst>
                <a:tab pos="457200" algn="l"/>
              </a:tabLst>
            </a:pPr>
            <a:r>
              <a:rPr lang="en-IN" sz="1800" dirty="0">
                <a:effectLst/>
                <a:latin typeface="Times New Roman" panose="02020603050405020304" pitchFamily="18" charset="0"/>
                <a:ea typeface="Times New Roman" panose="02020603050405020304" pitchFamily="18" charset="0"/>
              </a:rPr>
              <a:t>Smith, M., &amp; Doe, J. (2017). "Developing Access Control Systems with Arduino." </a:t>
            </a:r>
            <a:r>
              <a:rPr lang="en-IN" sz="1800" i="1" dirty="0">
                <a:effectLst/>
                <a:latin typeface="Times New Roman" panose="02020603050405020304" pitchFamily="18" charset="0"/>
                <a:ea typeface="Times New Roman" panose="02020603050405020304" pitchFamily="18" charset="0"/>
              </a:rPr>
              <a:t>International Journal of Embedded Systems</a:t>
            </a:r>
            <a:r>
              <a:rPr lang="en-IN" sz="1800" dirty="0">
                <a:effectLst/>
                <a:latin typeface="Times New Roman" panose="02020603050405020304" pitchFamily="18" charset="0"/>
                <a:ea typeface="Times New Roman" panose="02020603050405020304" pitchFamily="18" charset="0"/>
              </a:rPr>
              <a:t>, 11(3), 210-220.</a:t>
            </a:r>
          </a:p>
          <a:p>
            <a:pPr marL="342900" lvl="0" indent="-342900" algn="just">
              <a:lnSpc>
                <a:spcPct val="150000"/>
              </a:lnSpc>
              <a:buFont typeface="+mj-lt"/>
              <a:buAutoNum type="arabicPeriod"/>
              <a:tabLst>
                <a:tab pos="457200" algn="l"/>
              </a:tabLst>
            </a:pPr>
            <a:r>
              <a:rPr lang="en-IN" sz="1800" dirty="0">
                <a:effectLst/>
                <a:latin typeface="Times New Roman" panose="02020603050405020304" pitchFamily="18" charset="0"/>
                <a:ea typeface="Times New Roman" panose="02020603050405020304" pitchFamily="18" charset="0"/>
              </a:rPr>
              <a:t>Zhang, X., Wang, L., &amp; Zhao, Y. (2018). "Servo Motor-Based Locking Mechanism with RFID." </a:t>
            </a:r>
            <a:r>
              <a:rPr lang="en-IN" sz="1800" i="1" dirty="0">
                <a:effectLst/>
                <a:latin typeface="Times New Roman" panose="02020603050405020304" pitchFamily="18" charset="0"/>
                <a:ea typeface="Times New Roman" panose="02020603050405020304" pitchFamily="18" charset="0"/>
              </a:rPr>
              <a:t>Proceedings of the IEEE Conference on Robotics and Automation</a:t>
            </a:r>
            <a:r>
              <a:rPr lang="en-IN" sz="1800" dirty="0">
                <a:effectLst/>
                <a:latin typeface="Times New Roman" panose="02020603050405020304" pitchFamily="18" charset="0"/>
                <a:ea typeface="Times New Roman" panose="02020603050405020304" pitchFamily="18" charset="0"/>
              </a:rPr>
              <a:t>, 25(6), 1345-1351.</a:t>
            </a:r>
          </a:p>
          <a:p>
            <a:pPr marL="0" indent="0">
              <a:lnSpc>
                <a:spcPct val="150000"/>
              </a:lnSpc>
              <a:buNone/>
            </a:pPr>
            <a:endParaRPr lang="en-IN" sz="1800" dirty="0">
              <a:effectLst/>
              <a:latin typeface="Times New Roman" panose="02020603050405020304" pitchFamily="18" charset="0"/>
              <a:ea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3616782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5135569" cy="845913"/>
          </a:xfrm>
        </p:spPr>
        <p:txBody>
          <a:bodyPr anchor="ctr">
            <a:normAutofit fontScale="90000"/>
          </a:bodyPr>
          <a:lstStyle/>
          <a:p>
            <a:pPr lvl="0"/>
            <a:r>
              <a:rPr lang="en-US" sz="4800" i="1" dirty="0">
                <a:solidFill>
                  <a:srgbClr val="FFFFFF"/>
                </a:solidFill>
              </a:rPr>
              <a:t>Your best quote that reflects your approach… “It’s one small step for man, one giant leap for mankind.”</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a:solidFill>
                  <a:srgbClr val="FFFFFF"/>
                </a:solidFill>
              </a:rPr>
              <a:t>- Neil Armstrong</a:t>
            </a:r>
          </a:p>
        </p:txBody>
      </p:sp>
      <p:sp>
        <p:nvSpPr>
          <p:cNvPr id="4" name="TextBox 3">
            <a:extLst>
              <a:ext uri="{FF2B5EF4-FFF2-40B4-BE49-F238E27FC236}">
                <a16:creationId xmlns:a16="http://schemas.microsoft.com/office/drawing/2014/main" id="{0FE82C82-47D5-E5B4-0A26-0E37C06A8567}"/>
              </a:ext>
            </a:extLst>
          </p:cNvPr>
          <p:cNvSpPr txBox="1"/>
          <p:nvPr/>
        </p:nvSpPr>
        <p:spPr>
          <a:xfrm>
            <a:off x="3665064" y="968735"/>
            <a:ext cx="4312609" cy="707886"/>
          </a:xfrm>
          <a:prstGeom prst="rect">
            <a:avLst/>
          </a:prstGeom>
          <a:noFill/>
        </p:spPr>
        <p:txBody>
          <a:bodyPr wrap="square" rtlCol="0">
            <a:spAutoFit/>
          </a:bodyPr>
          <a:lstStyle/>
          <a:p>
            <a:pPr algn="ctr"/>
            <a:r>
              <a:rPr lang="en-US" sz="4000" b="1" dirty="0">
                <a:latin typeface="Arial" panose="020B0604020202020204" pitchFamily="34" charset="0"/>
                <a:cs typeface="Arial" panose="020B0604020202020204" pitchFamily="34" charset="0"/>
              </a:rPr>
              <a:t>I</a:t>
            </a:r>
            <a:r>
              <a:rPr lang="en-IN" sz="4000" b="1" dirty="0">
                <a:latin typeface="Arial" panose="020B0604020202020204" pitchFamily="34" charset="0"/>
                <a:cs typeface="Arial" panose="020B0604020202020204" pitchFamily="34" charset="0"/>
              </a:rPr>
              <a:t>NTRODUCTION</a:t>
            </a:r>
          </a:p>
        </p:txBody>
      </p:sp>
      <p:sp>
        <p:nvSpPr>
          <p:cNvPr id="6" name="TextBox 5">
            <a:extLst>
              <a:ext uri="{FF2B5EF4-FFF2-40B4-BE49-F238E27FC236}">
                <a16:creationId xmlns:a16="http://schemas.microsoft.com/office/drawing/2014/main" id="{F4DB6F73-3331-6B45-697C-7614AAB51924}"/>
              </a:ext>
            </a:extLst>
          </p:cNvPr>
          <p:cNvSpPr txBox="1"/>
          <p:nvPr/>
        </p:nvSpPr>
        <p:spPr>
          <a:xfrm>
            <a:off x="1097280" y="1936257"/>
            <a:ext cx="9763553" cy="2862322"/>
          </a:xfrm>
          <a:prstGeom prst="rect">
            <a:avLst/>
          </a:prstGeom>
          <a:noFill/>
        </p:spPr>
        <p:txBody>
          <a:bodyPr wrap="square" rtlCol="0">
            <a:spAutoFit/>
          </a:bodyPr>
          <a:lstStyle/>
          <a:p>
            <a:r>
              <a:rPr lang="en-IN" kern="100" dirty="0">
                <a:effectLst/>
                <a:latin typeface="Calibri" panose="020F0502020204030204" pitchFamily="34" charset="0"/>
                <a:ea typeface="Calibri" panose="020F0502020204030204" pitchFamily="34" charset="0"/>
                <a:cs typeface="Times New Roman" panose="02020603050405020304" pitchFamily="18" charset="0"/>
              </a:rPr>
              <a:t>This project focuses on developing an automated door lock system using an Arduino board, an RFID (Radio Frequency Identification) sensor, and a servo motor.</a:t>
            </a:r>
          </a:p>
          <a:p>
            <a:r>
              <a:rPr lang="en-IN" kern="100" dirty="0">
                <a:effectLst/>
                <a:latin typeface="Calibri" panose="020F0502020204030204" pitchFamily="34" charset="0"/>
                <a:ea typeface="Calibri" panose="020F0502020204030204" pitchFamily="34" charset="0"/>
                <a:cs typeface="Times New Roman" panose="02020603050405020304" pitchFamily="18" charset="0"/>
              </a:rPr>
              <a:t>The objective is to create a secure, user-friendly, and efficient way to control access to a room or building.</a:t>
            </a:r>
          </a:p>
          <a:p>
            <a:r>
              <a:rPr lang="en-IN" kern="100" dirty="0">
                <a:effectLst/>
                <a:latin typeface="Calibri" panose="020F0502020204030204" pitchFamily="34" charset="0"/>
                <a:ea typeface="Calibri" panose="020F0502020204030204" pitchFamily="34" charset="0"/>
                <a:cs typeface="Times New Roman" panose="02020603050405020304" pitchFamily="18" charset="0"/>
              </a:rPr>
              <a:t>An Arduino-based RFID door lock system is a versatile project that introduces you to basic principles of electronics and security.</a:t>
            </a:r>
          </a:p>
          <a:p>
            <a:endParaRPr lang="en-IN"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IN" kern="100" dirty="0">
                <a:effectLst/>
                <a:latin typeface="Calibri" panose="020F0502020204030204" pitchFamily="34" charset="0"/>
                <a:ea typeface="Calibri" panose="020F0502020204030204" pitchFamily="34" charset="0"/>
                <a:cs typeface="Times New Roman" panose="02020603050405020304" pitchFamily="18" charset="0"/>
              </a:rPr>
              <a:t>The system allows access to authorized users by reading their RFID tags or cards, providing a more modern and secure method of unlocking doors compared to traditional mechanical locks.</a:t>
            </a:r>
          </a:p>
          <a:p>
            <a:endParaRPr lang="en-IN" dirty="0"/>
          </a:p>
        </p:txBody>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538DD-B8F0-F218-96DA-E599AB7B31A9}"/>
              </a:ext>
            </a:extLst>
          </p:cNvPr>
          <p:cNvSpPr>
            <a:spLocks noGrp="1"/>
          </p:cNvSpPr>
          <p:nvPr>
            <p:ph type="title"/>
          </p:nvPr>
        </p:nvSpPr>
        <p:spPr/>
        <p:txBody>
          <a:bodyPr/>
          <a:lstStyle/>
          <a:p>
            <a:pPr algn="ctr"/>
            <a:r>
              <a:rPr lang="en-IN" b="1" dirty="0">
                <a:latin typeface="Arial" panose="020B0604020202020204" pitchFamily="34" charset="0"/>
                <a:cs typeface="Arial" panose="020B0604020202020204" pitchFamily="34" charset="0"/>
              </a:rPr>
              <a:t>LITERATURE SURVEY</a:t>
            </a:r>
          </a:p>
        </p:txBody>
      </p:sp>
      <p:sp>
        <p:nvSpPr>
          <p:cNvPr id="3" name="Content Placeholder 2">
            <a:extLst>
              <a:ext uri="{FF2B5EF4-FFF2-40B4-BE49-F238E27FC236}">
                <a16:creationId xmlns:a16="http://schemas.microsoft.com/office/drawing/2014/main" id="{762F5A91-D6F1-BCA2-6ED0-AC811A37023B}"/>
              </a:ext>
            </a:extLst>
          </p:cNvPr>
          <p:cNvSpPr>
            <a:spLocks noGrp="1"/>
          </p:cNvSpPr>
          <p:nvPr>
            <p:ph idx="1"/>
          </p:nvPr>
        </p:nvSpPr>
        <p:spPr>
          <a:xfrm>
            <a:off x="838200" y="1399592"/>
            <a:ext cx="10515600" cy="4777371"/>
          </a:xfrm>
        </p:spPr>
        <p:txBody>
          <a:bodyPr>
            <a:normAutofit fontScale="85000" lnSpcReduction="10000"/>
          </a:bodyPr>
          <a:lstStyle/>
          <a:p>
            <a:pPr>
              <a:lnSpc>
                <a:spcPct val="107000"/>
              </a:lnSpc>
              <a:spcAft>
                <a:spcPts val="800"/>
              </a:spcAft>
            </a:pPr>
            <a:r>
              <a:rPr lang="en-IN" sz="1900" kern="100" dirty="0">
                <a:effectLst/>
                <a:latin typeface="Calibri" panose="020F0502020204030204" pitchFamily="34" charset="0"/>
                <a:ea typeface="Calibri" panose="020F0502020204030204" pitchFamily="34" charset="0"/>
                <a:cs typeface="Times New Roman" panose="02020603050405020304" pitchFamily="18" charset="0"/>
              </a:rPr>
              <a:t>Arduino: Arduino is an open-source microcontroller platform that facilitates the creation of interactive electronic devices. It is widely used in prototyping and development due to its user-friendly interface and extensive community support.</a:t>
            </a:r>
          </a:p>
          <a:p>
            <a:pPr>
              <a:lnSpc>
                <a:spcPct val="107000"/>
              </a:lnSpc>
              <a:spcAft>
                <a:spcPts val="800"/>
              </a:spcAft>
            </a:pPr>
            <a:r>
              <a:rPr lang="en-IN" sz="1900" kern="100" dirty="0">
                <a:effectLst/>
                <a:latin typeface="Calibri" panose="020F0502020204030204" pitchFamily="34" charset="0"/>
                <a:ea typeface="Calibri" panose="020F0502020204030204" pitchFamily="34" charset="0"/>
                <a:cs typeface="Times New Roman" panose="02020603050405020304" pitchFamily="18" charset="0"/>
              </a:rPr>
              <a:t>RFID Technology: RFID technology uses electromagnetic fields to automatically identify and track tags attached to objects. An RFID system comprises an RFID reader and RFID tags. The reader sends a signal that powers the tag, which then transmits its unique ID back to the reader.</a:t>
            </a:r>
          </a:p>
          <a:p>
            <a:pPr>
              <a:lnSpc>
                <a:spcPct val="107000"/>
              </a:lnSpc>
              <a:spcAft>
                <a:spcPts val="800"/>
              </a:spcAft>
            </a:pPr>
            <a:r>
              <a:rPr lang="en-IN" sz="1900" kern="100" dirty="0">
                <a:effectLst/>
                <a:latin typeface="Calibri" panose="020F0502020204030204" pitchFamily="34" charset="0"/>
                <a:ea typeface="Calibri" panose="020F0502020204030204" pitchFamily="34" charset="0"/>
                <a:cs typeface="Times New Roman" panose="02020603050405020304" pitchFamily="18" charset="0"/>
              </a:rPr>
              <a:t>Smart Door Lock Systems: Several studies have explored the implementation of smart door lock systems using RFID technology. For instance, Pal et al. (2014) developed a smart door lock system using an Arduino microcontroller and an RFID reader. Their system demonstrated the feasibility and effectiveness of using RFID for secure access control.</a:t>
            </a:r>
          </a:p>
          <a:p>
            <a:pPr>
              <a:lnSpc>
                <a:spcPct val="107000"/>
              </a:lnSpc>
              <a:spcAft>
                <a:spcPts val="800"/>
              </a:spcAft>
            </a:pPr>
            <a:r>
              <a:rPr lang="en-IN" sz="1900" kern="100" dirty="0">
                <a:effectLst/>
                <a:latin typeface="Calibri" panose="020F0502020204030204" pitchFamily="34" charset="0"/>
                <a:ea typeface="Calibri" panose="020F0502020204030204" pitchFamily="34" charset="0"/>
                <a:cs typeface="Times New Roman" panose="02020603050405020304" pitchFamily="18" charset="0"/>
              </a:rPr>
              <a:t>User Authentication: Sarma et al. (2016) investigated multi-factor authentication methods to improve the security of RFID-based door locks. Their system combined RFID authentication with password entry, providing an additional layer of security.</a:t>
            </a:r>
          </a:p>
          <a:p>
            <a:pPr>
              <a:lnSpc>
                <a:spcPct val="107000"/>
              </a:lnSpc>
              <a:spcAft>
                <a:spcPts val="800"/>
              </a:spcAft>
            </a:pPr>
            <a:r>
              <a:rPr lang="en-IN" sz="1900" kern="100" dirty="0">
                <a:effectLst/>
                <a:latin typeface="Calibri" panose="020F0502020204030204" pitchFamily="34" charset="0"/>
                <a:ea typeface="Calibri" panose="020F0502020204030204" pitchFamily="34" charset="0"/>
                <a:cs typeface="Times New Roman" panose="02020603050405020304" pitchFamily="18" charset="0"/>
              </a:rPr>
              <a:t>Security Enhancements: Research by Kumar and Lee (2015) focused on enhancing the security of RFID-based door lock systems. They proposed encryption methods to protect the data transmitted between the RFID tag and reader, addressing potential vulnerabilities in standard RFID communication.</a:t>
            </a:r>
          </a:p>
          <a:p>
            <a:pPr marL="0" indent="0">
              <a:lnSpc>
                <a:spcPct val="107000"/>
              </a:lnSpc>
              <a:spcAft>
                <a:spcPts val="800"/>
              </a:spcAft>
              <a:buNone/>
            </a:pPr>
            <a:endParaRPr lang="en-IN" sz="19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3398973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25863E-366C-2B5D-C311-9BD2FBB114EB}"/>
              </a:ext>
            </a:extLst>
          </p:cNvPr>
          <p:cNvSpPr>
            <a:spLocks noGrp="1"/>
          </p:cNvSpPr>
          <p:nvPr>
            <p:ph type="title"/>
          </p:nvPr>
        </p:nvSpPr>
        <p:spPr/>
        <p:txBody>
          <a:bodyPr/>
          <a:lstStyle/>
          <a:p>
            <a:pPr algn="ctr"/>
            <a:r>
              <a:rPr lang="en-IN" b="1" dirty="0">
                <a:latin typeface="Arial" panose="020B0604020202020204" pitchFamily="34" charset="0"/>
                <a:cs typeface="Arial" panose="020B0604020202020204" pitchFamily="34" charset="0"/>
              </a:rPr>
              <a:t>PROBLEM STATEMENT </a:t>
            </a:r>
          </a:p>
        </p:txBody>
      </p:sp>
      <p:sp>
        <p:nvSpPr>
          <p:cNvPr id="3" name="Content Placeholder 2">
            <a:extLst>
              <a:ext uri="{FF2B5EF4-FFF2-40B4-BE49-F238E27FC236}">
                <a16:creationId xmlns:a16="http://schemas.microsoft.com/office/drawing/2014/main" id="{255B1BC1-D3A6-B314-B177-B949328B6D5E}"/>
              </a:ext>
            </a:extLst>
          </p:cNvPr>
          <p:cNvSpPr>
            <a:spLocks noGrp="1"/>
          </p:cNvSpPr>
          <p:nvPr>
            <p:ph idx="1"/>
          </p:nvPr>
        </p:nvSpPr>
        <p:spPr>
          <a:xfrm>
            <a:off x="754225" y="1603441"/>
            <a:ext cx="10515600" cy="4351338"/>
          </a:xfrm>
        </p:spPr>
        <p:txBody>
          <a:bodyPr>
            <a:normAutofit/>
          </a:bodyPr>
          <a:lstStyle/>
          <a:p>
            <a:pPr marL="0" indent="0" algn="just">
              <a:buNone/>
            </a:pPr>
            <a:r>
              <a:rPr lang="en-US" sz="2000" dirty="0"/>
              <a:t>To design and implement an electronic door lock system using Arduino and RFID technology. The system should provide secure, keyless entry to authorized individuals and effectively control access to a restricted area.</a:t>
            </a:r>
            <a:endParaRPr lang="en-IN" sz="2000" dirty="0"/>
          </a:p>
        </p:txBody>
      </p:sp>
    </p:spTree>
    <p:extLst>
      <p:ext uri="{BB962C8B-B14F-4D97-AF65-F5344CB8AC3E}">
        <p14:creationId xmlns:p14="http://schemas.microsoft.com/office/powerpoint/2010/main" val="1233867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1156D-0C6E-5B11-79CB-A8A289DCB7E4}"/>
              </a:ext>
            </a:extLst>
          </p:cNvPr>
          <p:cNvSpPr>
            <a:spLocks noGrp="1"/>
          </p:cNvSpPr>
          <p:nvPr>
            <p:ph type="title"/>
          </p:nvPr>
        </p:nvSpPr>
        <p:spPr/>
        <p:txBody>
          <a:bodyPr/>
          <a:lstStyle/>
          <a:p>
            <a:pPr algn="ctr"/>
            <a:r>
              <a:rPr lang="en-IN" b="1" dirty="0">
                <a:latin typeface="Arial" panose="020B0604020202020204" pitchFamily="34" charset="0"/>
                <a:cs typeface="Arial" panose="020B0604020202020204" pitchFamily="34" charset="0"/>
              </a:rPr>
              <a:t>METHODOLOGY</a:t>
            </a:r>
          </a:p>
        </p:txBody>
      </p:sp>
      <p:sp>
        <p:nvSpPr>
          <p:cNvPr id="3" name="Content Placeholder 2">
            <a:extLst>
              <a:ext uri="{FF2B5EF4-FFF2-40B4-BE49-F238E27FC236}">
                <a16:creationId xmlns:a16="http://schemas.microsoft.com/office/drawing/2014/main" id="{5B1C731D-186A-B786-0B33-BE69CBBBB67F}"/>
              </a:ext>
            </a:extLst>
          </p:cNvPr>
          <p:cNvSpPr>
            <a:spLocks noGrp="1"/>
          </p:cNvSpPr>
          <p:nvPr>
            <p:ph idx="1"/>
          </p:nvPr>
        </p:nvSpPr>
        <p:spPr>
          <a:xfrm>
            <a:off x="950167" y="1825625"/>
            <a:ext cx="10515600" cy="4351338"/>
          </a:xfrm>
        </p:spPr>
        <p:txBody>
          <a:bodyPr>
            <a:normAutofit fontScale="92500" lnSpcReduction="20000"/>
          </a:bodyPr>
          <a:lstStyle/>
          <a:p>
            <a:pPr marL="0" indent="0" algn="just">
              <a:buNone/>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buNone/>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indent="0">
              <a:lnSpc>
                <a:spcPct val="107000"/>
              </a:lnSpc>
              <a:buNone/>
            </a:pPr>
            <a:r>
              <a:rPr lang="en-IN" sz="2900" kern="0" dirty="0">
                <a:effectLst/>
                <a:latin typeface="Calibri" panose="020F0502020204030204" pitchFamily="34" charset="0"/>
                <a:ea typeface="Times New Roman" panose="02020603050405020304" pitchFamily="18" charset="0"/>
                <a:cs typeface="Times New Roman" panose="02020603050405020304" pitchFamily="18" charset="0"/>
              </a:rPr>
              <a:t> </a:t>
            </a:r>
            <a:r>
              <a:rPr lang="en-IN" sz="2300" kern="100" dirty="0">
                <a:effectLst/>
                <a:latin typeface="Calibri" panose="020F0502020204030204" pitchFamily="34" charset="0"/>
                <a:ea typeface="Calibri" panose="020F0502020204030204" pitchFamily="34" charset="0"/>
                <a:cs typeface="Times New Roman" panose="02020603050405020304" pitchFamily="18" charset="0"/>
              </a:rPr>
              <a:t>For an RFID lock system, methodology includes:</a:t>
            </a:r>
          </a:p>
          <a:p>
            <a:pPr marL="685800" indent="-457200">
              <a:lnSpc>
                <a:spcPct val="107000"/>
              </a:lnSpc>
            </a:pPr>
            <a:r>
              <a:rPr lang="en-IN" sz="2300" kern="100" dirty="0">
                <a:effectLst/>
                <a:latin typeface="Calibri" panose="020F0502020204030204" pitchFamily="34" charset="0"/>
                <a:ea typeface="Calibri" panose="020F0502020204030204" pitchFamily="34" charset="0"/>
                <a:cs typeface="Times New Roman" panose="02020603050405020304" pitchFamily="18" charset="0"/>
              </a:rPr>
              <a:t> Choose the appropriate Arduino board (e.g., Arduino Uno). </a:t>
            </a:r>
          </a:p>
          <a:p>
            <a:pPr marL="685800" indent="-457200">
              <a:lnSpc>
                <a:spcPct val="107000"/>
              </a:lnSpc>
            </a:pPr>
            <a:r>
              <a:rPr lang="en-IN" sz="2300" kern="100" dirty="0">
                <a:effectLst/>
                <a:latin typeface="Calibri" panose="020F0502020204030204" pitchFamily="34" charset="0"/>
                <a:ea typeface="Calibri" panose="020F0502020204030204" pitchFamily="34" charset="0"/>
                <a:cs typeface="Times New Roman" panose="02020603050405020304" pitchFamily="18" charset="0"/>
              </a:rPr>
              <a:t> Select an RFID reader module (e.g., MFRC522).</a:t>
            </a:r>
          </a:p>
          <a:p>
            <a:pPr marL="685800" indent="-457200">
              <a:lnSpc>
                <a:spcPct val="107000"/>
              </a:lnSpc>
            </a:pPr>
            <a:r>
              <a:rPr lang="en-IN" sz="2300" kern="100" dirty="0">
                <a:effectLst/>
                <a:latin typeface="Calibri" panose="020F0502020204030204" pitchFamily="34" charset="0"/>
                <a:ea typeface="Calibri" panose="020F0502020204030204" pitchFamily="34" charset="0"/>
                <a:cs typeface="Times New Roman" panose="02020603050405020304" pitchFamily="18" charset="0"/>
              </a:rPr>
              <a:t> Choose an electronic lock (e.g., solenoid or electromagnetic lock). </a:t>
            </a:r>
          </a:p>
          <a:p>
            <a:pPr marL="685800" indent="-457200">
              <a:lnSpc>
                <a:spcPct val="107000"/>
              </a:lnSpc>
            </a:pPr>
            <a:r>
              <a:rPr lang="en-IN" sz="2300" kern="100" dirty="0">
                <a:effectLst/>
                <a:latin typeface="Calibri" panose="020F0502020204030204" pitchFamily="34" charset="0"/>
                <a:ea typeface="Calibri" panose="020F0502020204030204" pitchFamily="34" charset="0"/>
                <a:cs typeface="Times New Roman" panose="02020603050405020304" pitchFamily="18" charset="0"/>
              </a:rPr>
              <a:t> Decide on a relay module for controlling the lock.</a:t>
            </a:r>
          </a:p>
          <a:p>
            <a:pPr marL="685800" indent="-457200">
              <a:lnSpc>
                <a:spcPct val="107000"/>
              </a:lnSpc>
            </a:pPr>
            <a:r>
              <a:rPr lang="en-IN" sz="2300" kern="100" dirty="0">
                <a:effectLst/>
                <a:latin typeface="Calibri" panose="020F0502020204030204" pitchFamily="34" charset="0"/>
                <a:ea typeface="Calibri" panose="020F0502020204030204" pitchFamily="34" charset="0"/>
                <a:cs typeface="Times New Roman" panose="02020603050405020304" pitchFamily="18" charset="0"/>
              </a:rPr>
              <a:t> Configuring the System: Setting up software and programming tags.</a:t>
            </a:r>
          </a:p>
          <a:p>
            <a:pPr marL="685800" indent="-457200">
              <a:lnSpc>
                <a:spcPct val="107000"/>
              </a:lnSpc>
            </a:pPr>
            <a:r>
              <a:rPr lang="en-IN" sz="2300" kern="100" dirty="0">
                <a:effectLst/>
                <a:latin typeface="Calibri" panose="020F0502020204030204" pitchFamily="34" charset="0"/>
                <a:ea typeface="Calibri" panose="020F0502020204030204" pitchFamily="34" charset="0"/>
                <a:cs typeface="Times New Roman" panose="02020603050405020304" pitchFamily="18" charset="0"/>
              </a:rPr>
              <a:t> Testing: Verifying functionality and issues.</a:t>
            </a:r>
          </a:p>
          <a:p>
            <a:pPr marL="685800" indent="-457200">
              <a:lnSpc>
                <a:spcPct val="107000"/>
              </a:lnSpc>
            </a:pPr>
            <a:r>
              <a:rPr lang="en-IN" sz="2300" kern="100" dirty="0">
                <a:effectLst/>
                <a:latin typeface="Calibri" panose="020F0502020204030204" pitchFamily="34" charset="0"/>
                <a:ea typeface="Calibri" panose="020F0502020204030204" pitchFamily="34" charset="0"/>
                <a:cs typeface="Times New Roman" panose="02020603050405020304" pitchFamily="18" charset="0"/>
              </a:rPr>
              <a:t> Training: Educating users and administrators</a:t>
            </a:r>
            <a:r>
              <a:rPr lang="en-IN" sz="3200" kern="100" dirty="0">
                <a:effectLst/>
                <a:latin typeface="Calibri" panose="020F0502020204030204" pitchFamily="34" charset="0"/>
                <a:ea typeface="Calibri" panose="020F0502020204030204" pitchFamily="34" charset="0"/>
                <a:cs typeface="Times New Roman" panose="02020603050405020304" pitchFamily="18" charset="0"/>
              </a:rPr>
              <a:t>.</a:t>
            </a:r>
          </a:p>
          <a:p>
            <a:pPr>
              <a:lnSpc>
                <a:spcPct val="107000"/>
              </a:lnSpc>
              <a:buSzPct val="34000"/>
              <a:tabLst>
                <a:tab pos="457200" algn="l"/>
              </a:tabLst>
            </a:pPr>
            <a:endParaRPr lang="en-IN" sz="29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buSzPts val="1000"/>
              <a:tabLst>
                <a:tab pos="457200" algn="l"/>
              </a:tabLst>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8647716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A5D7C7B-5A2F-DEDB-FAAB-82AF61415886}"/>
              </a:ext>
            </a:extLst>
          </p:cNvPr>
          <p:cNvPicPr>
            <a:picLocks noGrp="1" noChangeAspect="1"/>
          </p:cNvPicPr>
          <p:nvPr>
            <p:ph idx="1"/>
          </p:nvPr>
        </p:nvPicPr>
        <p:blipFill>
          <a:blip r:embed="rId2"/>
          <a:stretch>
            <a:fillRect/>
          </a:stretch>
        </p:blipFill>
        <p:spPr>
          <a:xfrm>
            <a:off x="838200" y="3339878"/>
            <a:ext cx="10515600" cy="1322832"/>
          </a:xfrm>
          <a:prstGeom prst="rect">
            <a:avLst/>
          </a:prstGeom>
        </p:spPr>
      </p:pic>
      <p:pic>
        <p:nvPicPr>
          <p:cNvPr id="5" name="Picture 4">
            <a:extLst>
              <a:ext uri="{FF2B5EF4-FFF2-40B4-BE49-F238E27FC236}">
                <a16:creationId xmlns:a16="http://schemas.microsoft.com/office/drawing/2014/main" id="{0E573738-9024-C4B1-2B69-115BD2BFE837}"/>
              </a:ext>
            </a:extLst>
          </p:cNvPr>
          <p:cNvPicPr>
            <a:picLocks noChangeAspect="1"/>
          </p:cNvPicPr>
          <p:nvPr/>
        </p:nvPicPr>
        <p:blipFill rotWithShape="1">
          <a:blip r:embed="rId3"/>
          <a:srcRect l="11139" t="2797" r="-1509" b="22421"/>
          <a:stretch/>
        </p:blipFill>
        <p:spPr>
          <a:xfrm>
            <a:off x="1318726" y="821093"/>
            <a:ext cx="9554547" cy="5439748"/>
          </a:xfrm>
          <a:prstGeom prst="rect">
            <a:avLst/>
          </a:prstGeom>
        </p:spPr>
      </p:pic>
    </p:spTree>
    <p:extLst>
      <p:ext uri="{BB962C8B-B14F-4D97-AF65-F5344CB8AC3E}">
        <p14:creationId xmlns:p14="http://schemas.microsoft.com/office/powerpoint/2010/main" val="695360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AD15EB-363E-8168-DDEC-776223030936}"/>
              </a:ext>
            </a:extLst>
          </p:cNvPr>
          <p:cNvSpPr>
            <a:spLocks noGrp="1"/>
          </p:cNvSpPr>
          <p:nvPr>
            <p:ph idx="1"/>
          </p:nvPr>
        </p:nvSpPr>
        <p:spPr/>
        <p:txBody>
          <a:bodyPr/>
          <a:lstStyle/>
          <a:p>
            <a:pPr marL="0" indent="0" algn="ctr">
              <a:buNone/>
            </a:pPr>
            <a:r>
              <a:rPr lang="en-IN" dirty="0"/>
              <a:t> </a:t>
            </a:r>
            <a:r>
              <a:rPr lang="en-IN" b="1" dirty="0"/>
              <a:t>Implementation </a:t>
            </a:r>
          </a:p>
          <a:p>
            <a:pPr marL="0" indent="0" algn="ctr">
              <a:buNone/>
            </a:pPr>
            <a:endParaRPr lang="en-IN" b="1" dirty="0"/>
          </a:p>
          <a:p>
            <a:pPr marL="0" indent="0">
              <a:buNone/>
            </a:pPr>
            <a:r>
              <a:rPr lang="en-US" sz="1800" dirty="0"/>
              <a:t>Connect the RFID reader, relay module, and electronic lock to the Arduino according to the circuit diagram.</a:t>
            </a:r>
          </a:p>
          <a:p>
            <a:pPr marL="0" indent="0">
              <a:buNone/>
            </a:pPr>
            <a:r>
              <a:rPr lang="en-US" sz="1800" dirty="0"/>
              <a:t>Verify that all connections are secure and correct</a:t>
            </a:r>
            <a:r>
              <a:rPr lang="en-US" sz="1800" b="1" dirty="0"/>
              <a:t>.</a:t>
            </a:r>
          </a:p>
          <a:p>
            <a:pPr marL="0" indent="0">
              <a:buNone/>
            </a:pPr>
            <a:r>
              <a:rPr lang="en-US" sz="1800" dirty="0"/>
              <a:t>Write the Arduino code to handle RFID tag reading, UID comparison, and lock control.</a:t>
            </a:r>
          </a:p>
          <a:p>
            <a:pPr marL="0" indent="0">
              <a:buNone/>
            </a:pPr>
            <a:r>
              <a:rPr lang="en-IN" sz="1800" dirty="0">
                <a:effectLst/>
                <a:latin typeface="Calibri" panose="020F0502020204030204" pitchFamily="34" charset="0"/>
                <a:ea typeface="Calibri" panose="020F0502020204030204" pitchFamily="34" charset="0"/>
                <a:cs typeface="Times New Roman" panose="02020603050405020304" pitchFamily="18" charset="0"/>
              </a:rPr>
              <a:t>Include necessary libraries </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and ensure they are properly installed.</a:t>
            </a:r>
          </a:p>
          <a:p>
            <a:pPr marL="0" indent="0">
              <a:buNone/>
            </a:pPr>
            <a:r>
              <a:rPr lang="en-IN" sz="1800" kern="100" dirty="0">
                <a:latin typeface="Calibri" panose="020F0502020204030204" pitchFamily="34" charset="0"/>
                <a:ea typeface="Calibri" panose="020F0502020204030204" pitchFamily="34" charset="0"/>
                <a:cs typeface="Times New Roman" panose="02020603050405020304" pitchFamily="18" charset="0"/>
              </a:rPr>
              <a:t>Eg.,MFRC522 library for RIFD reader</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US" sz="1800" dirty="0"/>
              <a:t>Test the complete system to verify that the RFID reader correctly identifies tags and controls the electronic lock as expected.</a:t>
            </a:r>
            <a:endParaRPr lang="en-IN" sz="1800" dirty="0"/>
          </a:p>
        </p:txBody>
      </p:sp>
    </p:spTree>
    <p:extLst>
      <p:ext uri="{BB962C8B-B14F-4D97-AF65-F5344CB8AC3E}">
        <p14:creationId xmlns:p14="http://schemas.microsoft.com/office/powerpoint/2010/main" val="25771292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A500C-1013-F9F2-889F-44F80E296E77}"/>
              </a:ext>
            </a:extLst>
          </p:cNvPr>
          <p:cNvSpPr>
            <a:spLocks noGrp="1"/>
          </p:cNvSpPr>
          <p:nvPr>
            <p:ph type="title"/>
          </p:nvPr>
        </p:nvSpPr>
        <p:spPr/>
        <p:txBody>
          <a:bodyPr/>
          <a:lstStyle/>
          <a:p>
            <a:pPr algn="ctr"/>
            <a:r>
              <a:rPr lang="en-US" b="1" dirty="0">
                <a:latin typeface="Arial" panose="020B0604020202020204" pitchFamily="34" charset="0"/>
                <a:cs typeface="Arial" panose="020B0604020202020204" pitchFamily="34" charset="0"/>
              </a:rPr>
              <a:t>CIRCUIT DIAGRAM</a:t>
            </a:r>
            <a:endParaRPr lang="en-IN" b="1" dirty="0">
              <a:latin typeface="Arial" panose="020B0604020202020204" pitchFamily="34" charset="0"/>
              <a:cs typeface="Arial" panose="020B0604020202020204" pitchFamily="34" charset="0"/>
            </a:endParaRPr>
          </a:p>
        </p:txBody>
      </p:sp>
      <p:pic>
        <p:nvPicPr>
          <p:cNvPr id="4" name="Content Placeholder 3">
            <a:extLst>
              <a:ext uri="{FF2B5EF4-FFF2-40B4-BE49-F238E27FC236}">
                <a16:creationId xmlns:a16="http://schemas.microsoft.com/office/drawing/2014/main" id="{877C39B4-E428-3C36-23A8-09D83683A262}"/>
              </a:ext>
            </a:extLst>
          </p:cNvPr>
          <p:cNvPicPr>
            <a:picLocks noGrp="1" noChangeAspect="1"/>
          </p:cNvPicPr>
          <p:nvPr>
            <p:ph idx="1"/>
          </p:nvPr>
        </p:nvPicPr>
        <p:blipFill rotWithShape="1">
          <a:blip r:embed="rId2"/>
          <a:srcRect l="10133" r="13635"/>
          <a:stretch/>
        </p:blipFill>
        <p:spPr>
          <a:xfrm>
            <a:off x="2761861" y="1556390"/>
            <a:ext cx="7147250" cy="4936485"/>
          </a:xfrm>
          <a:prstGeom prst="rect">
            <a:avLst/>
          </a:prstGeom>
        </p:spPr>
      </p:pic>
    </p:spTree>
    <p:extLst>
      <p:ext uri="{BB962C8B-B14F-4D97-AF65-F5344CB8AC3E}">
        <p14:creationId xmlns:p14="http://schemas.microsoft.com/office/powerpoint/2010/main" val="34264113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A9EF267-3C31-EE02-7751-831480E92074}"/>
              </a:ext>
            </a:extLst>
          </p:cNvPr>
          <p:cNvPicPr>
            <a:picLocks noChangeAspect="1"/>
          </p:cNvPicPr>
          <p:nvPr/>
        </p:nvPicPr>
        <p:blipFill rotWithShape="1">
          <a:blip r:embed="rId2"/>
          <a:srcRect l="2310" t="8163" r="12158" b="21088"/>
          <a:stretch/>
        </p:blipFill>
        <p:spPr>
          <a:xfrm>
            <a:off x="606490" y="252868"/>
            <a:ext cx="4898572" cy="3176132"/>
          </a:xfrm>
          <a:prstGeom prst="rect">
            <a:avLst/>
          </a:prstGeom>
        </p:spPr>
      </p:pic>
      <p:pic>
        <p:nvPicPr>
          <p:cNvPr id="6" name="Picture 5">
            <a:extLst>
              <a:ext uri="{FF2B5EF4-FFF2-40B4-BE49-F238E27FC236}">
                <a16:creationId xmlns:a16="http://schemas.microsoft.com/office/drawing/2014/main" id="{4980697C-F02D-2B15-13BF-AB4208DCC80B}"/>
              </a:ext>
            </a:extLst>
          </p:cNvPr>
          <p:cNvPicPr>
            <a:picLocks noChangeAspect="1"/>
          </p:cNvPicPr>
          <p:nvPr/>
        </p:nvPicPr>
        <p:blipFill>
          <a:blip r:embed="rId3"/>
          <a:stretch>
            <a:fillRect/>
          </a:stretch>
        </p:blipFill>
        <p:spPr>
          <a:xfrm>
            <a:off x="6537650" y="128953"/>
            <a:ext cx="4898572" cy="3300047"/>
          </a:xfrm>
          <a:prstGeom prst="rect">
            <a:avLst/>
          </a:prstGeom>
        </p:spPr>
      </p:pic>
      <p:pic>
        <p:nvPicPr>
          <p:cNvPr id="7" name="Picture 6">
            <a:extLst>
              <a:ext uri="{FF2B5EF4-FFF2-40B4-BE49-F238E27FC236}">
                <a16:creationId xmlns:a16="http://schemas.microsoft.com/office/drawing/2014/main" id="{AABC4904-4A80-1E78-4A5E-FD1399C78ACE}"/>
              </a:ext>
            </a:extLst>
          </p:cNvPr>
          <p:cNvPicPr>
            <a:picLocks noChangeAspect="1"/>
          </p:cNvPicPr>
          <p:nvPr/>
        </p:nvPicPr>
        <p:blipFill rotWithShape="1">
          <a:blip r:embed="rId4"/>
          <a:srcRect l="5477" t="15511" r="9931" b="15645"/>
          <a:stretch/>
        </p:blipFill>
        <p:spPr>
          <a:xfrm>
            <a:off x="3489649" y="3942186"/>
            <a:ext cx="5918721" cy="2526754"/>
          </a:xfrm>
          <a:prstGeom prst="rect">
            <a:avLst/>
          </a:prstGeom>
        </p:spPr>
      </p:pic>
    </p:spTree>
    <p:extLst>
      <p:ext uri="{BB962C8B-B14F-4D97-AF65-F5344CB8AC3E}">
        <p14:creationId xmlns:p14="http://schemas.microsoft.com/office/powerpoint/2010/main" val="15041801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5A59D56-2157-4202-9D02-F44E447A24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F4F4D41-822D-40F2-A7AC-E4E6CB36CA7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19DAD249-BF80-48EF-9AFB-36A11BCDC2C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227</TotalTime>
  <Words>1311</Words>
  <Application>Microsoft Office PowerPoint</Application>
  <PresentationFormat>Widescreen</PresentationFormat>
  <Paragraphs>71</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Times New Roman</vt:lpstr>
      <vt:lpstr>Office Theme</vt:lpstr>
      <vt:lpstr>ARDUINO BASED RIFD  DOOR LOCK</vt:lpstr>
      <vt:lpstr>Your best quote that reflects your approach… “It’s one small step for man, one giant leap for mankind.”</vt:lpstr>
      <vt:lpstr>LITERATURE SURVEY</vt:lpstr>
      <vt:lpstr>PROBLEM STATEMENT </vt:lpstr>
      <vt:lpstr>METHODOLOGY</vt:lpstr>
      <vt:lpstr>PowerPoint Presentation</vt:lpstr>
      <vt:lpstr>PowerPoint Presentation</vt:lpstr>
      <vt:lpstr>CIRCUIT DIAGRAM</vt:lpstr>
      <vt:lpstr>PowerPoint Presentation</vt:lpstr>
      <vt:lpstr>Advantages of RFID Door Lock Systems</vt:lpstr>
      <vt:lpstr>Disadvantages of RFID door lock system</vt:lpstr>
      <vt:lpstr>APPLICATIONS</vt:lpstr>
      <vt:lpstr>Future scopes</vt:lpstr>
      <vt:lpstr>Conclusion</vt:lpstr>
      <vt:lpstr>REFRENCES: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SIDDA RAMA. M</dc:creator>
  <cp:lastModifiedBy>ksite200317@gmail.com</cp:lastModifiedBy>
  <cp:revision>4</cp:revision>
  <dcterms:created xsi:type="dcterms:W3CDTF">2024-07-29T14:56:50Z</dcterms:created>
  <dcterms:modified xsi:type="dcterms:W3CDTF">2024-09-05T18:19:36Z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